
<file path=[Content_Types].xml><?xml version="1.0" encoding="utf-8"?>
<Types xmlns="http://schemas.openxmlformats.org/package/2006/content-types">
  <Default Extension="xml" ContentType="application/xml"/>
  <Default Extension="mov" ContentType="video/quicktime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77" r:id="rId2"/>
    <p:sldId id="276" r:id="rId3"/>
    <p:sldId id="256" r:id="rId4"/>
    <p:sldId id="296" r:id="rId5"/>
    <p:sldId id="303" r:id="rId6"/>
    <p:sldId id="270" r:id="rId7"/>
    <p:sldId id="289" r:id="rId8"/>
    <p:sldId id="301" r:id="rId9"/>
    <p:sldId id="297" r:id="rId10"/>
    <p:sldId id="302" r:id="rId11"/>
    <p:sldId id="300" r:id="rId12"/>
    <p:sldId id="299" r:id="rId13"/>
    <p:sldId id="306" r:id="rId14"/>
    <p:sldId id="304" r:id="rId15"/>
    <p:sldId id="305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/>
    <p:restoredTop sz="92375"/>
  </p:normalViewPr>
  <p:slideViewPr>
    <p:cSldViewPr snapToGrid="0" snapToObjects="1">
      <p:cViewPr varScale="1">
        <p:scale>
          <a:sx n="131" d="100"/>
          <a:sy n="131" d="100"/>
        </p:scale>
        <p:origin x="3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D076F9-AEC4-8E4D-A611-CFCBE1D07C6C}" type="datetimeFigureOut">
              <a:rPr lang="de-DE" smtClean="0"/>
              <a:t>23.03.17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5F3CCF-07A8-5544-B094-CCECE130306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3721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A74BC-F261-9349-B69F-15810C372EC8}" type="datetimeFigureOut">
              <a:rPr lang="de-DE" smtClean="0"/>
              <a:t>23.03.17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B89B2-4373-314B-B38F-76007864CE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0864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Dededödödididududededadadndn</a:t>
            </a:r>
            <a:r>
              <a:rPr lang="de-DE" dirty="0" smtClean="0"/>
              <a:t>§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B89B2-4373-314B-B38F-76007864CE11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3586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3824-7C1B-784A-ABE1-3985B5023212}" type="datetimeFigureOut">
              <a:rPr lang="de-DE" smtClean="0"/>
              <a:t>23.03.17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08DF5-62BA-3548-B2E8-BD4E7C982A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5539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3824-7C1B-784A-ABE1-3985B5023212}" type="datetimeFigureOut">
              <a:rPr lang="de-DE" smtClean="0"/>
              <a:t>23.03.17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08DF5-62BA-3548-B2E8-BD4E7C982A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9196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3824-7C1B-784A-ABE1-3985B5023212}" type="datetimeFigureOut">
              <a:rPr lang="de-DE" smtClean="0"/>
              <a:t>23.03.17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08DF5-62BA-3548-B2E8-BD4E7C982A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382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3824-7C1B-784A-ABE1-3985B5023212}" type="datetimeFigureOut">
              <a:rPr lang="de-DE" smtClean="0"/>
              <a:t>23.03.17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08DF5-62BA-3548-B2E8-BD4E7C982A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9785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3824-7C1B-784A-ABE1-3985B5023212}" type="datetimeFigureOut">
              <a:rPr lang="de-DE" smtClean="0"/>
              <a:t>23.03.17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08DF5-62BA-3548-B2E8-BD4E7C982A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6688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3824-7C1B-784A-ABE1-3985B5023212}" type="datetimeFigureOut">
              <a:rPr lang="de-DE" smtClean="0"/>
              <a:t>23.03.17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08DF5-62BA-3548-B2E8-BD4E7C982A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033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3824-7C1B-784A-ABE1-3985B5023212}" type="datetimeFigureOut">
              <a:rPr lang="de-DE" smtClean="0"/>
              <a:t>23.03.17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08DF5-62BA-3548-B2E8-BD4E7C982A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370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3824-7C1B-784A-ABE1-3985B5023212}" type="datetimeFigureOut">
              <a:rPr lang="de-DE" smtClean="0"/>
              <a:t>23.03.17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08DF5-62BA-3548-B2E8-BD4E7C982A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2015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3824-7C1B-784A-ABE1-3985B5023212}" type="datetimeFigureOut">
              <a:rPr lang="de-DE" smtClean="0"/>
              <a:t>23.03.17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08DF5-62BA-3548-B2E8-BD4E7C982A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8410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3824-7C1B-784A-ABE1-3985B5023212}" type="datetimeFigureOut">
              <a:rPr lang="de-DE" smtClean="0"/>
              <a:t>23.03.17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08DF5-62BA-3548-B2E8-BD4E7C982A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669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3824-7C1B-784A-ABE1-3985B5023212}" type="datetimeFigureOut">
              <a:rPr lang="de-DE" smtClean="0"/>
              <a:t>23.03.17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08DF5-62BA-3548-B2E8-BD4E7C982A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1675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D3824-7C1B-784A-ABE1-3985B5023212}" type="datetimeFigureOut">
              <a:rPr lang="de-DE" smtClean="0"/>
              <a:t>23.03.17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08DF5-62BA-3548-B2E8-BD4E7C982A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8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815390" y="471118"/>
            <a:ext cx="9202440" cy="4435419"/>
          </a:xfrm>
        </p:spPr>
        <p:txBody>
          <a:bodyPr anchor="ctr">
            <a:normAutofit/>
          </a:bodyPr>
          <a:lstStyle/>
          <a:p>
            <a:r>
              <a:rPr lang="de-CH" sz="4000" b="1" dirty="0" err="1" smtClean="0">
                <a:solidFill>
                  <a:schemeClr val="bg1"/>
                </a:solidFill>
              </a:rPr>
              <a:t>Worship</a:t>
            </a:r>
            <a:r>
              <a:rPr lang="de-CH" sz="4000" b="1" dirty="0">
                <a:solidFill>
                  <a:schemeClr val="bg1"/>
                </a:solidFill>
              </a:rPr>
              <a:t>-</a:t>
            </a:r>
            <a:r>
              <a:rPr lang="de-CH" sz="4000" b="1" dirty="0" smtClean="0">
                <a:solidFill>
                  <a:schemeClr val="bg1"/>
                </a:solidFill>
              </a:rPr>
              <a:t>Gottesdienst</a:t>
            </a:r>
            <a:r>
              <a:rPr lang="de-CH" sz="4000" b="1" dirty="0" smtClean="0">
                <a:solidFill>
                  <a:schemeClr val="bg1"/>
                </a:solidFill>
              </a:rPr>
              <a:t/>
            </a:r>
            <a:br>
              <a:rPr lang="de-CH" sz="4000" b="1" dirty="0" smtClean="0">
                <a:solidFill>
                  <a:schemeClr val="bg1"/>
                </a:solidFill>
              </a:rPr>
            </a:br>
            <a:r>
              <a:rPr lang="de-CH" sz="3600" b="1" i="1" dirty="0" smtClean="0">
                <a:solidFill>
                  <a:schemeClr val="bg1"/>
                </a:solidFill>
              </a:rPr>
              <a:t>Gottes Gerechtigkeit: Sie ist gerecht &amp; macht gerecht.</a:t>
            </a:r>
            <a:r>
              <a:rPr lang="de-CH" sz="3600" b="1" i="1" dirty="0" smtClean="0">
                <a:solidFill>
                  <a:schemeClr val="bg1"/>
                </a:solidFill>
              </a:rPr>
              <a:t/>
            </a:r>
            <a:br>
              <a:rPr lang="de-CH" sz="3600" b="1" i="1" dirty="0" smtClean="0">
                <a:solidFill>
                  <a:schemeClr val="bg1"/>
                </a:solidFill>
              </a:rPr>
            </a:br>
            <a:r>
              <a:rPr lang="de-CH" sz="3600" b="1" i="1" dirty="0" smtClean="0">
                <a:solidFill>
                  <a:schemeClr val="bg1"/>
                </a:solidFill>
              </a:rPr>
              <a:t/>
            </a:r>
            <a:br>
              <a:rPr lang="de-CH" sz="3600" b="1" i="1" dirty="0" smtClean="0">
                <a:solidFill>
                  <a:schemeClr val="bg1"/>
                </a:solidFill>
              </a:rPr>
            </a:br>
            <a:r>
              <a:rPr lang="de-CH" sz="3600" b="1" dirty="0">
                <a:solidFill>
                  <a:schemeClr val="bg1"/>
                </a:solidFill>
              </a:rPr>
              <a:t>R</a:t>
            </a:r>
            <a:r>
              <a:rPr lang="de-CH" sz="3600" b="1" dirty="0" smtClean="0">
                <a:solidFill>
                  <a:schemeClr val="bg1"/>
                </a:solidFill>
              </a:rPr>
              <a:t>ömer 3,21-26</a:t>
            </a:r>
            <a:r>
              <a:rPr lang="de-CH" sz="3600" b="1" dirty="0" smtClean="0">
                <a:solidFill>
                  <a:schemeClr val="bg1"/>
                </a:solidFill>
              </a:rPr>
              <a:t> </a:t>
            </a:r>
            <a:r>
              <a:rPr lang="de-CH" sz="3600" b="1" dirty="0" smtClean="0">
                <a:solidFill>
                  <a:schemeClr val="bg1"/>
                </a:solidFill>
              </a:rPr>
              <a:t/>
            </a:r>
            <a:br>
              <a:rPr lang="de-CH" sz="3600" b="1" dirty="0" smtClean="0">
                <a:solidFill>
                  <a:schemeClr val="bg1"/>
                </a:solidFill>
              </a:rPr>
            </a:br>
            <a:r>
              <a:rPr lang="de-CH" sz="3600" b="1" dirty="0" smtClean="0">
                <a:solidFill>
                  <a:schemeClr val="bg1"/>
                </a:solidFill>
              </a:rPr>
              <a:t>Lesung aus </a:t>
            </a:r>
            <a:r>
              <a:rPr lang="de-CH" sz="3600" b="1" dirty="0" smtClean="0">
                <a:solidFill>
                  <a:schemeClr val="bg1"/>
                </a:solidFill>
              </a:rPr>
              <a:t>Psalm 103,1-13</a:t>
            </a:r>
            <a:br>
              <a:rPr lang="de-CH" sz="3600" b="1" dirty="0" smtClean="0">
                <a:solidFill>
                  <a:schemeClr val="bg1"/>
                </a:solidFill>
              </a:rPr>
            </a:br>
            <a:r>
              <a:rPr lang="de-CH" sz="3600" b="1" dirty="0">
                <a:solidFill>
                  <a:schemeClr val="bg1"/>
                </a:solidFill>
              </a:rPr>
              <a:t/>
            </a:r>
            <a:br>
              <a:rPr lang="de-CH" sz="3600" b="1" dirty="0">
                <a:solidFill>
                  <a:schemeClr val="bg1"/>
                </a:solidFill>
              </a:rPr>
            </a:br>
            <a:r>
              <a:rPr lang="de-CH" sz="3600" b="1" dirty="0" smtClean="0">
                <a:solidFill>
                  <a:schemeClr val="bg1"/>
                </a:solidFill>
              </a:rPr>
              <a:t>mit </a:t>
            </a:r>
            <a:r>
              <a:rPr lang="de-CH" sz="3600" b="1" dirty="0" smtClean="0">
                <a:solidFill>
                  <a:schemeClr val="bg1"/>
                </a:solidFill>
              </a:rPr>
              <a:t>Segen für Jugend-Diakon Raphael Schneider</a:t>
            </a:r>
            <a:endParaRPr lang="de-CH" sz="3600" b="1" dirty="0">
              <a:solidFill>
                <a:schemeClr val="bg1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436"/>
            <a:ext cx="2528657" cy="1601321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sz="half" idx="2"/>
          </p:nvPr>
        </p:nvSpPr>
        <p:spPr>
          <a:xfrm rot="799985">
            <a:off x="-46130" y="5174963"/>
            <a:ext cx="6705304" cy="922306"/>
          </a:xfrm>
        </p:spPr>
        <p:txBody>
          <a:bodyPr>
            <a:normAutofit/>
          </a:bodyPr>
          <a:lstStyle/>
          <a:p>
            <a:r>
              <a:rPr lang="de-DE" sz="3600" b="1" dirty="0" smtClean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Herzlich willkommen !!!</a:t>
            </a:r>
            <a:endParaRPr lang="de-DE" sz="3600" b="1" dirty="0">
              <a:solidFill>
                <a:schemeClr val="bg1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09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45327" y="0"/>
            <a:ext cx="117281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u="sng" dirty="0" smtClean="0">
                <a:solidFill>
                  <a:schemeClr val="bg1"/>
                </a:solidFill>
              </a:rPr>
              <a:t>Gottes Gerechtigkeit ist</a:t>
            </a:r>
            <a:r>
              <a:rPr lang="de-DE" sz="4000" u="sng" dirty="0" smtClean="0">
                <a:solidFill>
                  <a:schemeClr val="bg1"/>
                </a:solidFill>
              </a:rPr>
              <a:t>:</a:t>
            </a:r>
            <a:endParaRPr lang="de-DE" sz="4000" dirty="0">
              <a:solidFill>
                <a:schemeClr val="bg1"/>
              </a:solidFill>
            </a:endParaRPr>
          </a:p>
          <a:p>
            <a:pPr marL="514350" indent="-514350" algn="ctr">
              <a:buAutoNum type="arabicParenR"/>
            </a:pPr>
            <a:r>
              <a:rPr lang="de-DE" sz="4000" dirty="0">
                <a:solidFill>
                  <a:schemeClr val="bg1"/>
                </a:solidFill>
              </a:rPr>
              <a:t>g</a:t>
            </a:r>
            <a:r>
              <a:rPr lang="de-DE" sz="4000" dirty="0" smtClean="0">
                <a:solidFill>
                  <a:schemeClr val="bg1"/>
                </a:solidFill>
              </a:rPr>
              <a:t>ratis </a:t>
            </a:r>
            <a:r>
              <a:rPr lang="mr-IN" sz="4000" dirty="0" smtClean="0">
                <a:solidFill>
                  <a:schemeClr val="bg1"/>
                </a:solidFill>
              </a:rPr>
              <a:t>–</a:t>
            </a:r>
            <a:r>
              <a:rPr lang="de-DE" sz="4000" dirty="0" smtClean="0">
                <a:solidFill>
                  <a:schemeClr val="bg1"/>
                </a:solidFill>
              </a:rPr>
              <a:t> ein Geschenk</a:t>
            </a:r>
            <a:endParaRPr lang="de-DE" sz="4000" dirty="0" smtClean="0">
              <a:solidFill>
                <a:schemeClr val="bg1"/>
              </a:solidFill>
            </a:endParaRPr>
          </a:p>
          <a:p>
            <a:pPr marL="514350" indent="-514350" algn="ctr">
              <a:buAutoNum type="arabicParenR"/>
            </a:pPr>
            <a:r>
              <a:rPr lang="de-DE" sz="4000" dirty="0" smtClean="0">
                <a:solidFill>
                  <a:schemeClr val="bg1"/>
                </a:solidFill>
              </a:rPr>
              <a:t>kostbar</a:t>
            </a:r>
            <a:endParaRPr lang="de-DE" sz="4000" dirty="0" smtClean="0">
              <a:solidFill>
                <a:schemeClr val="bg1"/>
              </a:solidFill>
            </a:endParaRPr>
          </a:p>
          <a:p>
            <a:pPr marL="514350" indent="-514350" algn="ctr">
              <a:buAutoNum type="arabicParenR"/>
            </a:pPr>
            <a:endParaRPr lang="de-DE" sz="4000" dirty="0">
              <a:solidFill>
                <a:schemeClr val="bg1"/>
              </a:solidFill>
            </a:endParaRPr>
          </a:p>
          <a:p>
            <a:pPr marL="514350" indent="-514350" algn="ctr">
              <a:buAutoNum type="arabicParenR"/>
            </a:pPr>
            <a:r>
              <a:rPr lang="de-DE" sz="4000" b="1" dirty="0">
                <a:solidFill>
                  <a:schemeClr val="bg1"/>
                </a:solidFill>
              </a:rPr>
              <a:t>g</a:t>
            </a:r>
            <a:r>
              <a:rPr lang="de-DE" sz="4000" b="1" dirty="0" smtClean="0">
                <a:solidFill>
                  <a:schemeClr val="bg1"/>
                </a:solidFill>
              </a:rPr>
              <a:t>erecht &amp; Liebe </a:t>
            </a:r>
            <a:r>
              <a:rPr lang="de-DE" sz="3200" dirty="0" smtClean="0">
                <a:solidFill>
                  <a:schemeClr val="bg1"/>
                </a:solidFill>
              </a:rPr>
              <a:t>(V.25b-26)</a:t>
            </a:r>
            <a:endParaRPr lang="de-DE" sz="40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13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45327" y="0"/>
            <a:ext cx="11728137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u="sng" dirty="0" smtClean="0">
                <a:solidFill>
                  <a:schemeClr val="bg1"/>
                </a:solidFill>
              </a:rPr>
              <a:t>Gottes Gerechtigkeit ist</a:t>
            </a:r>
            <a:r>
              <a:rPr lang="de-DE" sz="4000" u="sng" dirty="0" smtClean="0">
                <a:solidFill>
                  <a:schemeClr val="bg1"/>
                </a:solidFill>
              </a:rPr>
              <a:t>:</a:t>
            </a:r>
            <a:endParaRPr lang="de-DE" sz="4000" dirty="0">
              <a:solidFill>
                <a:schemeClr val="bg1"/>
              </a:solidFill>
            </a:endParaRPr>
          </a:p>
          <a:p>
            <a:pPr marL="514350" indent="-514350" algn="ctr">
              <a:buAutoNum type="arabicParenR"/>
            </a:pPr>
            <a:r>
              <a:rPr lang="de-DE" sz="4000" dirty="0">
                <a:solidFill>
                  <a:schemeClr val="bg1"/>
                </a:solidFill>
              </a:rPr>
              <a:t>g</a:t>
            </a:r>
            <a:r>
              <a:rPr lang="de-DE" sz="4000" dirty="0" smtClean="0">
                <a:solidFill>
                  <a:schemeClr val="bg1"/>
                </a:solidFill>
              </a:rPr>
              <a:t>ratis </a:t>
            </a:r>
            <a:r>
              <a:rPr lang="mr-IN" sz="4000" dirty="0" smtClean="0">
                <a:solidFill>
                  <a:schemeClr val="bg1"/>
                </a:solidFill>
              </a:rPr>
              <a:t>–</a:t>
            </a:r>
            <a:r>
              <a:rPr lang="de-DE" sz="4000" dirty="0" smtClean="0">
                <a:solidFill>
                  <a:schemeClr val="bg1"/>
                </a:solidFill>
              </a:rPr>
              <a:t> ein Geschenk</a:t>
            </a:r>
            <a:endParaRPr lang="de-DE" sz="4000" dirty="0" smtClean="0">
              <a:solidFill>
                <a:schemeClr val="bg1"/>
              </a:solidFill>
            </a:endParaRPr>
          </a:p>
          <a:p>
            <a:pPr marL="514350" indent="-514350" algn="ctr">
              <a:buAutoNum type="arabicParenR"/>
            </a:pPr>
            <a:r>
              <a:rPr lang="de-DE" sz="4000" dirty="0" smtClean="0">
                <a:solidFill>
                  <a:schemeClr val="bg1"/>
                </a:solidFill>
              </a:rPr>
              <a:t>kostbar</a:t>
            </a:r>
            <a:endParaRPr lang="de-DE" sz="4000" dirty="0" smtClean="0">
              <a:solidFill>
                <a:schemeClr val="bg1"/>
              </a:solidFill>
            </a:endParaRPr>
          </a:p>
          <a:p>
            <a:pPr marL="514350" indent="-514350" algn="ctr">
              <a:buAutoNum type="arabicParenR"/>
            </a:pPr>
            <a:endParaRPr lang="de-DE" sz="4000" dirty="0">
              <a:solidFill>
                <a:schemeClr val="bg1"/>
              </a:solidFill>
            </a:endParaRPr>
          </a:p>
          <a:p>
            <a:pPr marL="514350" indent="-514350" algn="ctr">
              <a:buAutoNum type="arabicParenR"/>
            </a:pPr>
            <a:r>
              <a:rPr lang="de-DE" sz="4000" b="1" dirty="0">
                <a:solidFill>
                  <a:schemeClr val="bg1"/>
                </a:solidFill>
              </a:rPr>
              <a:t>g</a:t>
            </a:r>
            <a:r>
              <a:rPr lang="de-DE" sz="4000" b="1" dirty="0" smtClean="0">
                <a:solidFill>
                  <a:schemeClr val="bg1"/>
                </a:solidFill>
              </a:rPr>
              <a:t>erecht &amp; Liebe </a:t>
            </a:r>
            <a:r>
              <a:rPr lang="de-DE" sz="3200" dirty="0" smtClean="0">
                <a:solidFill>
                  <a:schemeClr val="bg1"/>
                </a:solidFill>
              </a:rPr>
              <a:t>(V.25b-26)</a:t>
            </a:r>
            <a:endParaRPr lang="de-DE" sz="4000" b="1" dirty="0" smtClean="0">
              <a:solidFill>
                <a:schemeClr val="bg1"/>
              </a:solidFill>
            </a:endParaRPr>
          </a:p>
          <a:p>
            <a:pPr algn="ctr"/>
            <a:r>
              <a:rPr lang="de-DE" sz="4000" i="1" dirty="0" smtClean="0">
                <a:solidFill>
                  <a:schemeClr val="bg1"/>
                </a:solidFill>
              </a:rPr>
              <a:t>„Darin </a:t>
            </a:r>
            <a:r>
              <a:rPr lang="de-DE" sz="4000" b="1" i="1" dirty="0">
                <a:solidFill>
                  <a:schemeClr val="bg1"/>
                </a:solidFill>
              </a:rPr>
              <a:t>erweist er seine Gerechtigkeit</a:t>
            </a:r>
            <a:r>
              <a:rPr lang="de-DE" sz="4000" i="1" dirty="0">
                <a:solidFill>
                  <a:schemeClr val="bg1"/>
                </a:solidFill>
              </a:rPr>
              <a:t>, </a:t>
            </a:r>
            <a:r>
              <a:rPr lang="de-DE" sz="4000" i="1" dirty="0" smtClean="0">
                <a:solidFill>
                  <a:schemeClr val="bg1"/>
                </a:solidFill>
              </a:rPr>
              <a:t>dass </a:t>
            </a:r>
            <a:r>
              <a:rPr lang="de-DE" sz="4000" i="1" dirty="0">
                <a:solidFill>
                  <a:schemeClr val="bg1"/>
                </a:solidFill>
              </a:rPr>
              <a:t>er auf diese Weise die früheren Verfehlungen </a:t>
            </a:r>
            <a:r>
              <a:rPr lang="de-DE" sz="4000" b="1" i="1" dirty="0">
                <a:solidFill>
                  <a:schemeClr val="bg1"/>
                </a:solidFill>
              </a:rPr>
              <a:t>vergibt</a:t>
            </a:r>
            <a:r>
              <a:rPr lang="de-DE" sz="4000" i="1" dirty="0">
                <a:solidFill>
                  <a:schemeClr val="bg1"/>
                </a:solidFill>
              </a:rPr>
              <a:t>, </a:t>
            </a:r>
          </a:p>
          <a:p>
            <a:pPr algn="ctr"/>
            <a:r>
              <a:rPr lang="de-DE" sz="4000" i="1" dirty="0" smtClean="0">
                <a:solidFill>
                  <a:schemeClr val="bg1"/>
                </a:solidFill>
              </a:rPr>
              <a:t>die </a:t>
            </a:r>
            <a:r>
              <a:rPr lang="de-DE" sz="4000" i="1" dirty="0">
                <a:solidFill>
                  <a:schemeClr val="bg1"/>
                </a:solidFill>
              </a:rPr>
              <a:t>Gott </a:t>
            </a:r>
            <a:r>
              <a:rPr lang="de-DE" sz="4000" b="1" i="1" dirty="0">
                <a:solidFill>
                  <a:schemeClr val="bg1"/>
                </a:solidFill>
              </a:rPr>
              <a:t>ertragen</a:t>
            </a:r>
            <a:r>
              <a:rPr lang="de-DE" sz="4000" i="1" dirty="0">
                <a:solidFill>
                  <a:schemeClr val="bg1"/>
                </a:solidFill>
              </a:rPr>
              <a:t> hat in seiner </a:t>
            </a:r>
            <a:r>
              <a:rPr lang="de-DE" sz="4000" b="1" i="1" dirty="0">
                <a:solidFill>
                  <a:schemeClr val="bg1"/>
                </a:solidFill>
              </a:rPr>
              <a:t>Langmut</a:t>
            </a:r>
            <a:r>
              <a:rPr lang="de-DE" sz="4000" i="1" dirty="0">
                <a:solidFill>
                  <a:schemeClr val="bg1"/>
                </a:solidFill>
              </a:rPr>
              <a:t>, </a:t>
            </a:r>
            <a:endParaRPr lang="de-DE" sz="4000" i="1" dirty="0" smtClean="0">
              <a:solidFill>
                <a:schemeClr val="bg1"/>
              </a:solidFill>
            </a:endParaRPr>
          </a:p>
          <a:p>
            <a:pPr algn="ctr"/>
            <a:r>
              <a:rPr lang="de-DE" sz="4000" i="1" dirty="0" smtClean="0">
                <a:solidFill>
                  <a:schemeClr val="bg1"/>
                </a:solidFill>
              </a:rPr>
              <a:t>ja</a:t>
            </a:r>
            <a:r>
              <a:rPr lang="de-DE" sz="4000" i="1" dirty="0">
                <a:solidFill>
                  <a:schemeClr val="bg1"/>
                </a:solidFill>
              </a:rPr>
              <a:t>, er </a:t>
            </a:r>
            <a:r>
              <a:rPr lang="de-DE" sz="4000" b="1" i="1" dirty="0">
                <a:solidFill>
                  <a:schemeClr val="bg1"/>
                </a:solidFill>
              </a:rPr>
              <a:t>zeigt seine Gerechtigkeit</a:t>
            </a:r>
            <a:r>
              <a:rPr lang="de-DE" sz="4000" i="1" dirty="0">
                <a:solidFill>
                  <a:schemeClr val="bg1"/>
                </a:solidFill>
              </a:rPr>
              <a:t> jetzt, in dieser Zeit: </a:t>
            </a:r>
            <a:endParaRPr lang="de-DE" sz="4000" i="1" dirty="0" smtClean="0">
              <a:solidFill>
                <a:schemeClr val="bg1"/>
              </a:solidFill>
            </a:endParaRPr>
          </a:p>
          <a:p>
            <a:pPr algn="ctr"/>
            <a:r>
              <a:rPr lang="de-DE" sz="4000" b="1" i="1" dirty="0" smtClean="0">
                <a:solidFill>
                  <a:schemeClr val="bg1"/>
                </a:solidFill>
              </a:rPr>
              <a:t>Er </a:t>
            </a:r>
            <a:r>
              <a:rPr lang="de-DE" sz="4000" b="1" i="1" dirty="0">
                <a:solidFill>
                  <a:schemeClr val="bg1"/>
                </a:solidFill>
              </a:rPr>
              <a:t>ist gerecht und macht gerecht </a:t>
            </a:r>
            <a:endParaRPr lang="de-DE" sz="4000" b="1" i="1" dirty="0" smtClean="0">
              <a:solidFill>
                <a:schemeClr val="bg1"/>
              </a:solidFill>
            </a:endParaRPr>
          </a:p>
          <a:p>
            <a:pPr algn="ctr"/>
            <a:r>
              <a:rPr lang="de-DE" sz="4000" i="1" dirty="0" smtClean="0">
                <a:solidFill>
                  <a:schemeClr val="bg1"/>
                </a:solidFill>
              </a:rPr>
              <a:t>den</a:t>
            </a:r>
            <a:r>
              <a:rPr lang="de-DE" sz="4000" i="1" dirty="0">
                <a:solidFill>
                  <a:schemeClr val="bg1"/>
                </a:solidFill>
              </a:rPr>
              <a:t>, der aus dem Glauben an Jesus lebt</a:t>
            </a:r>
            <a:r>
              <a:rPr lang="de-DE" sz="4000" i="1" dirty="0" smtClean="0">
                <a:solidFill>
                  <a:schemeClr val="bg1"/>
                </a:solidFill>
              </a:rPr>
              <a:t>.“</a:t>
            </a:r>
            <a:endParaRPr lang="de-DE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17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56213" y="217714"/>
            <a:ext cx="1172813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u="sng" dirty="0" smtClean="0">
                <a:solidFill>
                  <a:schemeClr val="bg1"/>
                </a:solidFill>
              </a:rPr>
              <a:t>Gottes Gerechtigkeit ist</a:t>
            </a:r>
            <a:r>
              <a:rPr lang="de-DE" sz="4000" u="sng" dirty="0" smtClean="0">
                <a:solidFill>
                  <a:schemeClr val="bg1"/>
                </a:solidFill>
              </a:rPr>
              <a:t>:</a:t>
            </a:r>
            <a:endParaRPr lang="de-DE" sz="4000" u="sng" dirty="0" smtClean="0">
              <a:solidFill>
                <a:schemeClr val="bg1"/>
              </a:solidFill>
            </a:endParaRPr>
          </a:p>
          <a:p>
            <a:pPr algn="ctr"/>
            <a:endParaRPr lang="de-DE" sz="4000" dirty="0">
              <a:solidFill>
                <a:schemeClr val="bg1"/>
              </a:solidFill>
            </a:endParaRPr>
          </a:p>
          <a:p>
            <a:pPr marL="514350" indent="-514350" algn="ctr">
              <a:buAutoNum type="arabicParenR"/>
            </a:pPr>
            <a:r>
              <a:rPr lang="de-DE" sz="4000" dirty="0">
                <a:solidFill>
                  <a:schemeClr val="bg1"/>
                </a:solidFill>
              </a:rPr>
              <a:t>g</a:t>
            </a:r>
            <a:r>
              <a:rPr lang="de-DE" sz="4000" dirty="0" smtClean="0">
                <a:solidFill>
                  <a:schemeClr val="bg1"/>
                </a:solidFill>
              </a:rPr>
              <a:t>ratis </a:t>
            </a:r>
            <a:r>
              <a:rPr lang="mr-IN" sz="4000" dirty="0" smtClean="0">
                <a:solidFill>
                  <a:schemeClr val="bg1"/>
                </a:solidFill>
              </a:rPr>
              <a:t>–</a:t>
            </a:r>
            <a:r>
              <a:rPr lang="de-DE" sz="4000" dirty="0" smtClean="0">
                <a:solidFill>
                  <a:schemeClr val="bg1"/>
                </a:solidFill>
              </a:rPr>
              <a:t> ein Geschenk</a:t>
            </a:r>
            <a:endParaRPr lang="de-DE" sz="4000" dirty="0" smtClean="0">
              <a:solidFill>
                <a:schemeClr val="bg1"/>
              </a:solidFill>
            </a:endParaRPr>
          </a:p>
          <a:p>
            <a:pPr marL="514350" indent="-514350" algn="ctr">
              <a:buAutoNum type="arabicParenR"/>
            </a:pPr>
            <a:r>
              <a:rPr lang="de-DE" sz="4000" dirty="0" smtClean="0">
                <a:solidFill>
                  <a:schemeClr val="bg1"/>
                </a:solidFill>
              </a:rPr>
              <a:t>kostbar</a:t>
            </a:r>
            <a:endParaRPr lang="de-DE" sz="4000" dirty="0">
              <a:solidFill>
                <a:schemeClr val="bg1"/>
              </a:solidFill>
            </a:endParaRPr>
          </a:p>
          <a:p>
            <a:pPr marL="514350" indent="-514350" algn="ctr">
              <a:buAutoNum type="arabicParenR"/>
            </a:pPr>
            <a:r>
              <a:rPr lang="de-DE" sz="4000" dirty="0">
                <a:solidFill>
                  <a:schemeClr val="bg1"/>
                </a:solidFill>
              </a:rPr>
              <a:t>g</a:t>
            </a:r>
            <a:r>
              <a:rPr lang="de-DE" sz="4000" dirty="0" smtClean="0">
                <a:solidFill>
                  <a:schemeClr val="bg1"/>
                </a:solidFill>
              </a:rPr>
              <a:t>erecht &amp; Liebe</a:t>
            </a:r>
          </a:p>
          <a:p>
            <a:pPr marL="514350" indent="-514350" algn="ctr">
              <a:buAutoNum type="arabicParenR"/>
            </a:pPr>
            <a:endParaRPr lang="de-DE" sz="4000" dirty="0">
              <a:solidFill>
                <a:schemeClr val="bg1"/>
              </a:solidFill>
            </a:endParaRPr>
          </a:p>
          <a:p>
            <a:pPr marL="514350" indent="-514350" algn="ctr">
              <a:buAutoNum type="arabicParenR"/>
            </a:pPr>
            <a:r>
              <a:rPr lang="de-DE" sz="4000" b="1" dirty="0">
                <a:solidFill>
                  <a:schemeClr val="bg1"/>
                </a:solidFill>
              </a:rPr>
              <a:t>p</a:t>
            </a:r>
            <a:r>
              <a:rPr lang="de-DE" sz="4000" b="1" dirty="0" smtClean="0">
                <a:solidFill>
                  <a:schemeClr val="bg1"/>
                </a:solidFill>
              </a:rPr>
              <a:t>rägend</a:t>
            </a:r>
          </a:p>
          <a:p>
            <a:pPr algn="ctr"/>
            <a:r>
              <a:rPr lang="de-DE" sz="4000" i="1" dirty="0" smtClean="0">
                <a:solidFill>
                  <a:schemeClr val="bg1"/>
                </a:solidFill>
              </a:rPr>
              <a:t>„...der </a:t>
            </a:r>
            <a:r>
              <a:rPr lang="de-DE" sz="4000" i="1" dirty="0">
                <a:solidFill>
                  <a:schemeClr val="bg1"/>
                </a:solidFill>
              </a:rPr>
              <a:t>aus dem Glauben an Jesus lebt</a:t>
            </a:r>
            <a:r>
              <a:rPr lang="de-DE" sz="4000" i="1" dirty="0" smtClean="0">
                <a:solidFill>
                  <a:schemeClr val="bg1"/>
                </a:solidFill>
              </a:rPr>
              <a:t>.“</a:t>
            </a:r>
          </a:p>
          <a:p>
            <a:pPr algn="ctr"/>
            <a:endParaRPr lang="de-DE" sz="4000" i="1" dirty="0">
              <a:solidFill>
                <a:schemeClr val="bg1"/>
              </a:solidFill>
            </a:endParaRPr>
          </a:p>
          <a:p>
            <a:pPr algn="ctr"/>
            <a:r>
              <a:rPr lang="de-DE" sz="4000" dirty="0">
                <a:solidFill>
                  <a:schemeClr val="bg1"/>
                </a:solidFill>
              </a:rPr>
              <a:t>g</a:t>
            </a:r>
            <a:r>
              <a:rPr lang="de-DE" sz="4000" dirty="0" smtClean="0">
                <a:solidFill>
                  <a:schemeClr val="bg1"/>
                </a:solidFill>
              </a:rPr>
              <a:t>lauben </a:t>
            </a:r>
            <a:r>
              <a:rPr lang="mr-IN" sz="4000" dirty="0" smtClean="0">
                <a:solidFill>
                  <a:schemeClr val="bg1"/>
                </a:solidFill>
              </a:rPr>
              <a:t>–</a:t>
            </a:r>
            <a:r>
              <a:rPr lang="de-DE" sz="4000" dirty="0" smtClean="0">
                <a:solidFill>
                  <a:schemeClr val="bg1"/>
                </a:solidFill>
              </a:rPr>
              <a:t> weitersagen </a:t>
            </a:r>
            <a:r>
              <a:rPr lang="mr-IN" sz="4000" dirty="0" smtClean="0">
                <a:solidFill>
                  <a:schemeClr val="bg1"/>
                </a:solidFill>
              </a:rPr>
              <a:t>–</a:t>
            </a:r>
            <a:r>
              <a:rPr lang="de-DE" sz="4000" dirty="0" smtClean="0">
                <a:solidFill>
                  <a:schemeClr val="bg1"/>
                </a:solidFill>
              </a:rPr>
              <a:t> Liebe leben</a:t>
            </a:r>
            <a:endParaRPr lang="de-DE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1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574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-2177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4000" dirty="0" smtClean="0">
                <a:solidFill>
                  <a:schemeClr val="bg1"/>
                </a:solidFill>
              </a:rPr>
              <a:t>Schuldbekenntnis </a:t>
            </a:r>
            <a:br>
              <a:rPr lang="de-DE" sz="4000" dirty="0" smtClean="0">
                <a:solidFill>
                  <a:schemeClr val="bg1"/>
                </a:solidFill>
              </a:rPr>
            </a:br>
            <a:r>
              <a:rPr lang="de-DE" sz="1800" dirty="0" smtClean="0">
                <a:solidFill>
                  <a:schemeClr val="bg1"/>
                </a:solidFill>
              </a:rPr>
              <a:t>(Gesangbuch </a:t>
            </a:r>
            <a:r>
              <a:rPr lang="de-DE" sz="1800" dirty="0" err="1" smtClean="0">
                <a:solidFill>
                  <a:schemeClr val="bg1"/>
                </a:solidFill>
              </a:rPr>
              <a:t>Nr</a:t>
            </a:r>
            <a:r>
              <a:rPr lang="de-DE" sz="1800" dirty="0" smtClean="0">
                <a:solidFill>
                  <a:schemeClr val="bg1"/>
                </a:solidFill>
              </a:rPr>
              <a:t> 207, Liturgiekommission 1998 nach Martin Luther)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001486"/>
            <a:ext cx="10515600" cy="5856513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de-DE" dirty="0" smtClean="0">
                <a:solidFill>
                  <a:schemeClr val="bg1"/>
                </a:solidFill>
              </a:rPr>
              <a:t>Wer bin ich?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de-DE" dirty="0" smtClean="0">
                <a:solidFill>
                  <a:schemeClr val="bg1"/>
                </a:solidFill>
              </a:rPr>
              <a:t>Wo stehe ich?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de-DE" dirty="0" smtClean="0">
                <a:solidFill>
                  <a:schemeClr val="bg1"/>
                </a:solidFill>
              </a:rPr>
              <a:t>Worin habe ich versagt?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de-DE" dirty="0" smtClean="0">
                <a:solidFill>
                  <a:schemeClr val="bg1"/>
                </a:solidFill>
              </a:rPr>
              <a:t>Auf solche Fragen suchen wir Antwort.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de-DE" dirty="0" smtClean="0">
                <a:solidFill>
                  <a:schemeClr val="bg1"/>
                </a:solidFill>
              </a:rPr>
              <a:t>Wir werden sie nicht finden ohne dich, Gott,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de-DE" dirty="0" smtClean="0">
                <a:solidFill>
                  <a:schemeClr val="bg1"/>
                </a:solidFill>
              </a:rPr>
              <a:t>Ohne dein richtendes und rettendes Wort.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de-DE" dirty="0" smtClean="0">
                <a:solidFill>
                  <a:schemeClr val="bg1"/>
                </a:solidFill>
              </a:rPr>
              <a:t>Darum bitten wir dich: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de-DE" dirty="0" smtClean="0">
                <a:solidFill>
                  <a:schemeClr val="bg1"/>
                </a:solidFill>
              </a:rPr>
              <a:t>Komm und sprich zu uns.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de-DE" dirty="0" smtClean="0">
                <a:solidFill>
                  <a:schemeClr val="bg1"/>
                </a:solidFill>
              </a:rPr>
              <a:t>Hilf uns die Wahrheit erkennen und annehmen,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de-DE" dirty="0" smtClean="0">
                <a:solidFill>
                  <a:schemeClr val="bg1"/>
                </a:solidFill>
              </a:rPr>
              <a:t>Die Wahrheit unserer Schuld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de-DE" dirty="0" smtClean="0">
                <a:solidFill>
                  <a:schemeClr val="bg1"/>
                </a:solidFill>
              </a:rPr>
              <a:t>Und die Wahrheit deiner Gnade.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de-DE" dirty="0" smtClean="0">
                <a:solidFill>
                  <a:schemeClr val="bg1"/>
                </a:solidFill>
              </a:rPr>
              <a:t>Wir bitten dich im Vertrauen auf Jesus Christus.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9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321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140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45327" y="0"/>
            <a:ext cx="11728137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u="sng" dirty="0" smtClean="0">
                <a:solidFill>
                  <a:schemeClr val="bg1"/>
                </a:solidFill>
              </a:rPr>
              <a:t>Einleitung:</a:t>
            </a:r>
            <a:endParaRPr lang="de-DE" sz="4000" u="sng" dirty="0" smtClean="0">
              <a:solidFill>
                <a:schemeClr val="bg1"/>
              </a:solidFill>
            </a:endParaRPr>
          </a:p>
          <a:p>
            <a:pPr algn="ctr">
              <a:spcAft>
                <a:spcPts val="1200"/>
              </a:spcAft>
            </a:pPr>
            <a:r>
              <a:rPr lang="de-DE" sz="4000" dirty="0" smtClean="0">
                <a:solidFill>
                  <a:schemeClr val="bg1"/>
                </a:solidFill>
              </a:rPr>
              <a:t>ALLE haben gesündigt!</a:t>
            </a:r>
            <a:endParaRPr lang="de-DE" sz="4000" dirty="0">
              <a:solidFill>
                <a:schemeClr val="bg1"/>
              </a:solidFill>
            </a:endParaRPr>
          </a:p>
          <a:p>
            <a:r>
              <a:rPr lang="de-DE" sz="3200" dirty="0" smtClean="0">
                <a:solidFill>
                  <a:schemeClr val="bg1"/>
                </a:solidFill>
              </a:rPr>
              <a:t>Römer 3,23: </a:t>
            </a:r>
            <a:r>
              <a:rPr lang="de-DE" sz="3200" i="1" dirty="0">
                <a:solidFill>
                  <a:schemeClr val="bg1"/>
                </a:solidFill>
              </a:rPr>
              <a:t>Denn da ist kein Unterschied:  </a:t>
            </a:r>
          </a:p>
          <a:p>
            <a:pPr>
              <a:spcAft>
                <a:spcPts val="1200"/>
              </a:spcAft>
            </a:pPr>
            <a:r>
              <a:rPr lang="de-DE" sz="3200" i="1" dirty="0" smtClean="0">
                <a:solidFill>
                  <a:schemeClr val="bg1"/>
                </a:solidFill>
              </a:rPr>
              <a:t>Alle </a:t>
            </a:r>
            <a:r>
              <a:rPr lang="de-DE" sz="3200" i="1" dirty="0">
                <a:solidFill>
                  <a:schemeClr val="bg1"/>
                </a:solidFill>
              </a:rPr>
              <a:t>haben ja gesündigt und die Herrlichkeit Gottes verspielt</a:t>
            </a:r>
            <a:r>
              <a:rPr lang="de-DE" sz="3200" i="1" dirty="0" smtClean="0">
                <a:solidFill>
                  <a:schemeClr val="bg1"/>
                </a:solidFill>
              </a:rPr>
              <a:t>.</a:t>
            </a:r>
            <a:endParaRPr lang="de-DE" sz="3200" dirty="0" smtClean="0">
              <a:solidFill>
                <a:schemeClr val="bg1"/>
              </a:solidFill>
            </a:endParaRPr>
          </a:p>
          <a:p>
            <a:endParaRPr lang="de-DE" sz="2800" dirty="0" smtClean="0">
              <a:solidFill>
                <a:schemeClr val="bg1"/>
              </a:solidFill>
            </a:endParaRPr>
          </a:p>
          <a:p>
            <a:r>
              <a:rPr lang="de-DE" sz="2800" dirty="0" smtClean="0">
                <a:solidFill>
                  <a:schemeClr val="bg1"/>
                </a:solidFill>
              </a:rPr>
              <a:t>Römer 3,9-18: </a:t>
            </a:r>
            <a:r>
              <a:rPr lang="de-DE" sz="2800" i="1" dirty="0" smtClean="0">
                <a:solidFill>
                  <a:schemeClr val="bg1"/>
                </a:solidFill>
              </a:rPr>
              <a:t>Da </a:t>
            </a:r>
            <a:r>
              <a:rPr lang="de-DE" sz="2800" i="1" dirty="0">
                <a:solidFill>
                  <a:schemeClr val="bg1"/>
                </a:solidFill>
              </a:rPr>
              <a:t>ist kein Gerechter, auch nicht einer,</a:t>
            </a:r>
            <a:endParaRPr lang="de-DE" sz="2800" dirty="0">
              <a:solidFill>
                <a:schemeClr val="bg1"/>
              </a:solidFill>
            </a:endParaRPr>
          </a:p>
          <a:p>
            <a:r>
              <a:rPr lang="de-DE" sz="2800" i="1" dirty="0" smtClean="0">
                <a:solidFill>
                  <a:schemeClr val="bg1"/>
                </a:solidFill>
              </a:rPr>
              <a:t>da </a:t>
            </a:r>
            <a:r>
              <a:rPr lang="de-DE" sz="2800" i="1" dirty="0">
                <a:solidFill>
                  <a:schemeClr val="bg1"/>
                </a:solidFill>
              </a:rPr>
              <a:t>ist keiner, der Verstand hätte,</a:t>
            </a:r>
            <a:r>
              <a:rPr lang="de-DE" sz="2800" dirty="0">
                <a:solidFill>
                  <a:schemeClr val="bg1"/>
                </a:solidFill>
              </a:rPr>
              <a:t> </a:t>
            </a:r>
            <a:r>
              <a:rPr lang="de-DE" sz="2800" i="1" dirty="0">
                <a:solidFill>
                  <a:schemeClr val="bg1"/>
                </a:solidFill>
              </a:rPr>
              <a:t>da ist keiner, der Gott suchte.</a:t>
            </a:r>
            <a:endParaRPr lang="de-DE" sz="2800" dirty="0">
              <a:solidFill>
                <a:schemeClr val="bg1"/>
              </a:solidFill>
            </a:endParaRPr>
          </a:p>
          <a:p>
            <a:r>
              <a:rPr lang="de-DE" sz="2800" i="1" dirty="0" smtClean="0">
                <a:solidFill>
                  <a:schemeClr val="bg1"/>
                </a:solidFill>
              </a:rPr>
              <a:t>Alle </a:t>
            </a:r>
            <a:r>
              <a:rPr lang="de-DE" sz="2800" i="1" dirty="0">
                <a:solidFill>
                  <a:schemeClr val="bg1"/>
                </a:solidFill>
              </a:rPr>
              <a:t>sind sie vom Weg abgekommen, allesamt taugen sie nichts;</a:t>
            </a:r>
            <a:r>
              <a:rPr lang="de-DE" sz="2800" dirty="0">
                <a:solidFill>
                  <a:schemeClr val="bg1"/>
                </a:solidFill>
              </a:rPr>
              <a:t> </a:t>
            </a:r>
            <a:endParaRPr lang="de-DE" sz="2800" dirty="0" smtClean="0">
              <a:solidFill>
                <a:schemeClr val="bg1"/>
              </a:solidFill>
            </a:endParaRPr>
          </a:p>
          <a:p>
            <a:r>
              <a:rPr lang="de-DE" sz="2800" i="1" dirty="0" smtClean="0">
                <a:solidFill>
                  <a:schemeClr val="bg1"/>
                </a:solidFill>
              </a:rPr>
              <a:t>da </a:t>
            </a:r>
            <a:r>
              <a:rPr lang="de-DE" sz="2800" i="1" dirty="0">
                <a:solidFill>
                  <a:schemeClr val="bg1"/>
                </a:solidFill>
              </a:rPr>
              <a:t>ist keiner, der sich in Güte übte,</a:t>
            </a:r>
            <a:r>
              <a:rPr lang="de-DE" sz="2800" dirty="0">
                <a:solidFill>
                  <a:schemeClr val="bg1"/>
                </a:solidFill>
              </a:rPr>
              <a:t> </a:t>
            </a:r>
            <a:r>
              <a:rPr lang="de-DE" sz="2800" i="1" dirty="0">
                <a:solidFill>
                  <a:schemeClr val="bg1"/>
                </a:solidFill>
              </a:rPr>
              <a:t>keiner, auch nicht einer.</a:t>
            </a:r>
            <a:endParaRPr lang="de-DE" sz="2800" dirty="0">
              <a:solidFill>
                <a:schemeClr val="bg1"/>
              </a:solidFill>
            </a:endParaRPr>
          </a:p>
          <a:p>
            <a:r>
              <a:rPr lang="de-DE" sz="2800" i="1" dirty="0" smtClean="0">
                <a:solidFill>
                  <a:schemeClr val="bg1"/>
                </a:solidFill>
              </a:rPr>
              <a:t>Ein </a:t>
            </a:r>
            <a:r>
              <a:rPr lang="de-DE" sz="2800" i="1" dirty="0">
                <a:solidFill>
                  <a:schemeClr val="bg1"/>
                </a:solidFill>
              </a:rPr>
              <a:t>offenes Grab ist ihr Schlund,</a:t>
            </a:r>
            <a:r>
              <a:rPr lang="de-DE" sz="2800" dirty="0">
                <a:solidFill>
                  <a:schemeClr val="bg1"/>
                </a:solidFill>
              </a:rPr>
              <a:t> </a:t>
            </a:r>
            <a:r>
              <a:rPr lang="de-DE" sz="2800" i="1" dirty="0">
                <a:solidFill>
                  <a:schemeClr val="bg1"/>
                </a:solidFill>
              </a:rPr>
              <a:t>mit ihrer Zunge verbreiten sie Lug und Trug,</a:t>
            </a:r>
            <a:r>
              <a:rPr lang="de-DE" sz="2800" dirty="0">
                <a:solidFill>
                  <a:schemeClr val="bg1"/>
                </a:solidFill>
              </a:rPr>
              <a:t> </a:t>
            </a:r>
            <a:r>
              <a:rPr lang="de-DE" sz="2800" i="1" dirty="0">
                <a:solidFill>
                  <a:schemeClr val="bg1"/>
                </a:solidFill>
              </a:rPr>
              <a:t>Natterngift bergen ihre </a:t>
            </a:r>
            <a:r>
              <a:rPr lang="de-DE" sz="2800" i="1" dirty="0" smtClean="0">
                <a:solidFill>
                  <a:schemeClr val="bg1"/>
                </a:solidFill>
              </a:rPr>
              <a:t>Lippen.</a:t>
            </a:r>
            <a:r>
              <a:rPr lang="de-DE" sz="2800" dirty="0" smtClean="0">
                <a:solidFill>
                  <a:schemeClr val="bg1"/>
                </a:solidFill>
              </a:rPr>
              <a:t> </a:t>
            </a:r>
            <a:r>
              <a:rPr lang="de-DE" sz="2800" i="1" dirty="0" smtClean="0">
                <a:solidFill>
                  <a:schemeClr val="bg1"/>
                </a:solidFill>
              </a:rPr>
              <a:t>Ihr </a:t>
            </a:r>
            <a:r>
              <a:rPr lang="de-DE" sz="2800" i="1" dirty="0">
                <a:solidFill>
                  <a:schemeClr val="bg1"/>
                </a:solidFill>
              </a:rPr>
              <a:t>Mund ist voller Fluch und </a:t>
            </a:r>
            <a:r>
              <a:rPr lang="de-DE" sz="2800" i="1" dirty="0" smtClean="0">
                <a:solidFill>
                  <a:schemeClr val="bg1"/>
                </a:solidFill>
              </a:rPr>
              <a:t>Bitterkeit,</a:t>
            </a:r>
            <a:r>
              <a:rPr lang="de-DE" sz="2800" dirty="0" smtClean="0">
                <a:solidFill>
                  <a:schemeClr val="bg1"/>
                </a:solidFill>
              </a:rPr>
              <a:t> </a:t>
            </a:r>
          </a:p>
          <a:p>
            <a:r>
              <a:rPr lang="de-DE" sz="2800" i="1" dirty="0" smtClean="0">
                <a:solidFill>
                  <a:schemeClr val="bg1"/>
                </a:solidFill>
              </a:rPr>
              <a:t>rasch </a:t>
            </a:r>
            <a:r>
              <a:rPr lang="de-DE" sz="2800" i="1" dirty="0">
                <a:solidFill>
                  <a:schemeClr val="bg1"/>
                </a:solidFill>
              </a:rPr>
              <a:t>sind ihre </a:t>
            </a:r>
            <a:r>
              <a:rPr lang="de-DE" sz="2800" i="1" dirty="0" err="1">
                <a:solidFill>
                  <a:schemeClr val="bg1"/>
                </a:solidFill>
              </a:rPr>
              <a:t>Füsse</a:t>
            </a:r>
            <a:r>
              <a:rPr lang="de-DE" sz="2800" i="1" dirty="0">
                <a:solidFill>
                  <a:schemeClr val="bg1"/>
                </a:solidFill>
              </a:rPr>
              <a:t> bereit, Blut zu </a:t>
            </a:r>
            <a:r>
              <a:rPr lang="de-DE" sz="2800" i="1" dirty="0" err="1" smtClean="0">
                <a:solidFill>
                  <a:schemeClr val="bg1"/>
                </a:solidFill>
              </a:rPr>
              <a:t>vergiessen</a:t>
            </a:r>
            <a:r>
              <a:rPr lang="de-DE" sz="2800" i="1" dirty="0" smtClean="0">
                <a:solidFill>
                  <a:schemeClr val="bg1"/>
                </a:solidFill>
              </a:rPr>
              <a:t>,</a:t>
            </a:r>
            <a:r>
              <a:rPr lang="de-DE" sz="2800" dirty="0" smtClean="0">
                <a:solidFill>
                  <a:schemeClr val="bg1"/>
                </a:solidFill>
              </a:rPr>
              <a:t> </a:t>
            </a:r>
            <a:r>
              <a:rPr lang="de-DE" sz="2800" i="1" dirty="0" smtClean="0">
                <a:solidFill>
                  <a:schemeClr val="bg1"/>
                </a:solidFill>
              </a:rPr>
              <a:t>Verwüstung </a:t>
            </a:r>
            <a:r>
              <a:rPr lang="de-DE" sz="2800" i="1" dirty="0">
                <a:solidFill>
                  <a:schemeClr val="bg1"/>
                </a:solidFill>
              </a:rPr>
              <a:t>und Elend säumen ihre </a:t>
            </a:r>
            <a:r>
              <a:rPr lang="de-DE" sz="2800" i="1" dirty="0" smtClean="0">
                <a:solidFill>
                  <a:schemeClr val="bg1"/>
                </a:solidFill>
              </a:rPr>
              <a:t>Wege,</a:t>
            </a:r>
            <a:r>
              <a:rPr lang="de-DE" sz="2800" dirty="0" smtClean="0">
                <a:solidFill>
                  <a:schemeClr val="bg1"/>
                </a:solidFill>
              </a:rPr>
              <a:t> </a:t>
            </a:r>
            <a:r>
              <a:rPr lang="de-DE" sz="2800" i="1" dirty="0" smtClean="0">
                <a:solidFill>
                  <a:schemeClr val="bg1"/>
                </a:solidFill>
              </a:rPr>
              <a:t>und </a:t>
            </a:r>
            <a:r>
              <a:rPr lang="de-DE" sz="2800" i="1" dirty="0">
                <a:solidFill>
                  <a:schemeClr val="bg1"/>
                </a:solidFill>
              </a:rPr>
              <a:t>den Weg des Friedens kennen sie nicht.</a:t>
            </a:r>
            <a:endParaRPr lang="de-DE" sz="2800" dirty="0">
              <a:solidFill>
                <a:schemeClr val="bg1"/>
              </a:solidFill>
            </a:endParaRPr>
          </a:p>
          <a:p>
            <a:r>
              <a:rPr lang="de-DE" sz="2800" i="1" dirty="0" smtClean="0">
                <a:solidFill>
                  <a:schemeClr val="bg1"/>
                </a:solidFill>
              </a:rPr>
              <a:t>Gottesfurcht </a:t>
            </a:r>
            <a:r>
              <a:rPr lang="de-DE" sz="2800" i="1" dirty="0">
                <a:solidFill>
                  <a:schemeClr val="bg1"/>
                </a:solidFill>
              </a:rPr>
              <a:t>gilt nichts in ihren Augen</a:t>
            </a:r>
            <a:r>
              <a:rPr lang="de-DE" sz="2800" i="1" dirty="0" smtClean="0">
                <a:solidFill>
                  <a:schemeClr val="bg1"/>
                </a:solidFill>
              </a:rPr>
              <a:t>.</a:t>
            </a:r>
            <a:endParaRPr lang="de-D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72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45327" y="0"/>
            <a:ext cx="11728137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u="sng" dirty="0" smtClean="0">
                <a:solidFill>
                  <a:schemeClr val="bg1"/>
                </a:solidFill>
              </a:rPr>
              <a:t>Einleitung:</a:t>
            </a:r>
            <a:endParaRPr lang="de-DE" sz="4000" u="sng" dirty="0" smtClean="0">
              <a:solidFill>
                <a:schemeClr val="bg1"/>
              </a:solidFill>
            </a:endParaRPr>
          </a:p>
          <a:p>
            <a:pPr algn="ctr">
              <a:spcAft>
                <a:spcPts val="1200"/>
              </a:spcAft>
            </a:pPr>
            <a:r>
              <a:rPr lang="de-DE" sz="4000" dirty="0" smtClean="0">
                <a:solidFill>
                  <a:schemeClr val="bg1"/>
                </a:solidFill>
              </a:rPr>
              <a:t>ALLE haben gesündigt!</a:t>
            </a:r>
            <a:endParaRPr lang="de-DE" sz="4000" dirty="0">
              <a:solidFill>
                <a:schemeClr val="bg1"/>
              </a:solidFill>
            </a:endParaRPr>
          </a:p>
          <a:p>
            <a:pPr algn="ctr"/>
            <a:endParaRPr lang="de-DE" sz="4000" dirty="0" smtClean="0">
              <a:solidFill>
                <a:schemeClr val="bg1"/>
              </a:solidFill>
            </a:endParaRPr>
          </a:p>
          <a:p>
            <a:pPr algn="ctr"/>
            <a:r>
              <a:rPr lang="de-DE" sz="4000" dirty="0" smtClean="0">
                <a:solidFill>
                  <a:schemeClr val="bg1"/>
                </a:solidFill>
              </a:rPr>
              <a:t>Römer 3,23: </a:t>
            </a:r>
          </a:p>
          <a:p>
            <a:pPr algn="ctr"/>
            <a:r>
              <a:rPr lang="de-DE" sz="4000" i="1" dirty="0" smtClean="0">
                <a:solidFill>
                  <a:schemeClr val="bg1"/>
                </a:solidFill>
              </a:rPr>
              <a:t>Denn </a:t>
            </a:r>
            <a:r>
              <a:rPr lang="de-DE" sz="4000" i="1" dirty="0">
                <a:solidFill>
                  <a:schemeClr val="bg1"/>
                </a:solidFill>
              </a:rPr>
              <a:t>da ist kein Unterschied:  </a:t>
            </a:r>
          </a:p>
          <a:p>
            <a:pPr algn="ctr">
              <a:spcAft>
                <a:spcPts val="1200"/>
              </a:spcAft>
            </a:pPr>
            <a:r>
              <a:rPr lang="de-DE" sz="4000" i="1" dirty="0" smtClean="0">
                <a:solidFill>
                  <a:schemeClr val="bg1"/>
                </a:solidFill>
              </a:rPr>
              <a:t>Alle </a:t>
            </a:r>
            <a:r>
              <a:rPr lang="de-DE" sz="4000" i="1" dirty="0">
                <a:solidFill>
                  <a:schemeClr val="bg1"/>
                </a:solidFill>
              </a:rPr>
              <a:t>haben ja gesündigt </a:t>
            </a:r>
            <a:endParaRPr lang="de-DE" sz="4000" i="1" dirty="0" smtClean="0">
              <a:solidFill>
                <a:schemeClr val="bg1"/>
              </a:solidFill>
            </a:endParaRPr>
          </a:p>
          <a:p>
            <a:pPr algn="ctr">
              <a:spcAft>
                <a:spcPts val="1200"/>
              </a:spcAft>
            </a:pPr>
            <a:r>
              <a:rPr lang="de-DE" sz="4000" i="1" dirty="0" smtClean="0">
                <a:solidFill>
                  <a:schemeClr val="bg1"/>
                </a:solidFill>
              </a:rPr>
              <a:t>und </a:t>
            </a:r>
            <a:r>
              <a:rPr lang="de-DE" sz="4000" i="1" dirty="0">
                <a:solidFill>
                  <a:schemeClr val="bg1"/>
                </a:solidFill>
              </a:rPr>
              <a:t>die Herrlichkeit Gottes verspielt</a:t>
            </a:r>
            <a:r>
              <a:rPr lang="de-DE" sz="4000" i="1" dirty="0" smtClean="0">
                <a:solidFill>
                  <a:schemeClr val="bg1"/>
                </a:solidFill>
              </a:rPr>
              <a:t>.</a:t>
            </a:r>
            <a:endParaRPr lang="de-DE" sz="4000" dirty="0" smtClean="0">
              <a:solidFill>
                <a:schemeClr val="bg1"/>
              </a:solidFill>
            </a:endParaRPr>
          </a:p>
          <a:p>
            <a:endParaRPr lang="de-DE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90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Martin Luther - Film Ausschnitt Anfechtun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0626" y="0"/>
            <a:ext cx="11375431" cy="6042647"/>
          </a:xfrm>
        </p:spPr>
      </p:pic>
    </p:spTree>
    <p:extLst>
      <p:ext uri="{BB962C8B-B14F-4D97-AF65-F5344CB8AC3E}">
        <p14:creationId xmlns:p14="http://schemas.microsoft.com/office/powerpoint/2010/main" val="131183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2042" y="97972"/>
            <a:ext cx="12109958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700" b="1" u="sng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Römerbrief</a:t>
            </a:r>
            <a:r>
              <a:rPr lang="de-DE" sz="2700" b="1" u="sng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3,21-26</a:t>
            </a:r>
            <a:endParaRPr lang="de-DE" sz="2700" dirty="0" smtClean="0">
              <a:solidFill>
                <a:schemeClr val="bg1"/>
              </a:solidFill>
            </a:endParaRPr>
          </a:p>
          <a:p>
            <a:pPr>
              <a:spcAft>
                <a:spcPts val="1200"/>
              </a:spcAft>
            </a:pPr>
            <a:r>
              <a:rPr lang="de-DE" sz="2800" dirty="0" smtClean="0">
                <a:solidFill>
                  <a:schemeClr val="bg1"/>
                </a:solidFill>
              </a:rPr>
              <a:t>Jetzt </a:t>
            </a:r>
            <a:r>
              <a:rPr lang="de-DE" sz="2800" dirty="0">
                <a:solidFill>
                  <a:schemeClr val="bg1"/>
                </a:solidFill>
              </a:rPr>
              <a:t>aber ist unabhängig vom Gesetz die Gerechtigkeit Gottes erschienen - bezeugt durch das Gesetz und die Propheten -, </a:t>
            </a:r>
            <a:r>
              <a:rPr lang="de-DE" sz="2800" dirty="0" smtClean="0">
                <a:solidFill>
                  <a:schemeClr val="bg1"/>
                </a:solidFill>
              </a:rPr>
              <a:t>die </a:t>
            </a:r>
            <a:r>
              <a:rPr lang="de-DE" sz="2800" dirty="0">
                <a:solidFill>
                  <a:schemeClr val="bg1"/>
                </a:solidFill>
              </a:rPr>
              <a:t>Gerechtigkeit Gottes, die durch den Glauben an Jesus Christus für alle da ist, die glauben. </a:t>
            </a:r>
            <a:r>
              <a:rPr lang="de-DE" sz="2800" dirty="0" smtClean="0">
                <a:solidFill>
                  <a:schemeClr val="bg1"/>
                </a:solidFill>
              </a:rPr>
              <a:t>                             </a:t>
            </a:r>
          </a:p>
          <a:p>
            <a:r>
              <a:rPr lang="de-DE" sz="2800" dirty="0">
                <a:solidFill>
                  <a:schemeClr val="bg1"/>
                </a:solidFill>
              </a:rPr>
              <a:t>D</a:t>
            </a:r>
            <a:r>
              <a:rPr lang="de-DE" sz="2800" dirty="0" smtClean="0">
                <a:solidFill>
                  <a:schemeClr val="bg1"/>
                </a:solidFill>
              </a:rPr>
              <a:t>enn </a:t>
            </a:r>
            <a:r>
              <a:rPr lang="de-DE" sz="2800" dirty="0">
                <a:solidFill>
                  <a:schemeClr val="bg1"/>
                </a:solidFill>
              </a:rPr>
              <a:t>da ist kein Unterschied: </a:t>
            </a:r>
            <a:endParaRPr lang="de-DE" sz="2800" dirty="0" smtClean="0">
              <a:solidFill>
                <a:schemeClr val="bg1"/>
              </a:solidFill>
            </a:endParaRPr>
          </a:p>
          <a:p>
            <a:r>
              <a:rPr lang="de-DE" sz="2800" dirty="0" smtClean="0">
                <a:solidFill>
                  <a:schemeClr val="bg1"/>
                </a:solidFill>
              </a:rPr>
              <a:t>Alle </a:t>
            </a:r>
            <a:r>
              <a:rPr lang="de-DE" sz="2800" dirty="0">
                <a:solidFill>
                  <a:schemeClr val="bg1"/>
                </a:solidFill>
              </a:rPr>
              <a:t>haben ja gesündigt und die Herrlichkeit Gottes verspielt. </a:t>
            </a:r>
          </a:p>
          <a:p>
            <a:r>
              <a:rPr lang="de-DE" sz="2800" dirty="0" smtClean="0">
                <a:solidFill>
                  <a:schemeClr val="bg1"/>
                </a:solidFill>
              </a:rPr>
              <a:t>Gerecht </a:t>
            </a:r>
            <a:r>
              <a:rPr lang="de-DE" sz="2800" dirty="0">
                <a:solidFill>
                  <a:schemeClr val="bg1"/>
                </a:solidFill>
              </a:rPr>
              <a:t>gemacht werden sie ohne Verdienst aus seiner Gnade </a:t>
            </a:r>
            <a:endParaRPr lang="de-DE" sz="2800" dirty="0" smtClean="0">
              <a:solidFill>
                <a:schemeClr val="bg1"/>
              </a:solidFill>
            </a:endParaRPr>
          </a:p>
          <a:p>
            <a:pPr>
              <a:spcAft>
                <a:spcPts val="1200"/>
              </a:spcAft>
            </a:pPr>
            <a:r>
              <a:rPr lang="de-DE" sz="2800" dirty="0" smtClean="0">
                <a:solidFill>
                  <a:schemeClr val="bg1"/>
                </a:solidFill>
              </a:rPr>
              <a:t>durch </a:t>
            </a:r>
            <a:r>
              <a:rPr lang="de-DE" sz="2800" dirty="0">
                <a:solidFill>
                  <a:schemeClr val="bg1"/>
                </a:solidFill>
              </a:rPr>
              <a:t>die Erlösung, die in Christus Jesus ist. </a:t>
            </a:r>
          </a:p>
          <a:p>
            <a:pPr>
              <a:spcAft>
                <a:spcPts val="1200"/>
              </a:spcAft>
            </a:pPr>
            <a:r>
              <a:rPr lang="de-DE" sz="2800" dirty="0" smtClean="0">
                <a:solidFill>
                  <a:schemeClr val="bg1"/>
                </a:solidFill>
              </a:rPr>
              <a:t>Ihn </a:t>
            </a:r>
            <a:r>
              <a:rPr lang="de-DE" sz="2800" dirty="0">
                <a:solidFill>
                  <a:schemeClr val="bg1"/>
                </a:solidFill>
              </a:rPr>
              <a:t>hat Gott dazu bestellt, Sühne zu schaffen - die durch den Glauben wirksam wird - durch die Hingabe seines Lebens. </a:t>
            </a:r>
            <a:endParaRPr lang="de-DE" sz="2800" dirty="0" smtClean="0">
              <a:solidFill>
                <a:schemeClr val="bg1"/>
              </a:solidFill>
            </a:endParaRPr>
          </a:p>
          <a:p>
            <a:r>
              <a:rPr lang="de-DE" sz="2800" dirty="0" smtClean="0">
                <a:solidFill>
                  <a:schemeClr val="bg1"/>
                </a:solidFill>
              </a:rPr>
              <a:t>Darin </a:t>
            </a:r>
            <a:r>
              <a:rPr lang="de-DE" sz="2800" dirty="0">
                <a:solidFill>
                  <a:schemeClr val="bg1"/>
                </a:solidFill>
              </a:rPr>
              <a:t>erweist er seine Gerechtigkeit, dass er auf diese Weise die früheren Verfehlungen vergibt</a:t>
            </a:r>
            <a:r>
              <a:rPr lang="de-DE" sz="2800" dirty="0" smtClean="0">
                <a:solidFill>
                  <a:schemeClr val="bg1"/>
                </a:solidFill>
              </a:rPr>
              <a:t>,</a:t>
            </a:r>
            <a:r>
              <a:rPr lang="de-DE" sz="2800" dirty="0">
                <a:solidFill>
                  <a:schemeClr val="bg1"/>
                </a:solidFill>
              </a:rPr>
              <a:t> die Gott ertragen hat in seiner Langmut, </a:t>
            </a:r>
            <a:endParaRPr lang="de-DE" sz="2800" dirty="0" smtClean="0">
              <a:solidFill>
                <a:schemeClr val="bg1"/>
              </a:solidFill>
            </a:endParaRPr>
          </a:p>
          <a:p>
            <a:pPr>
              <a:spcAft>
                <a:spcPts val="1200"/>
              </a:spcAft>
            </a:pPr>
            <a:r>
              <a:rPr lang="de-DE" sz="2800" dirty="0" smtClean="0">
                <a:solidFill>
                  <a:schemeClr val="bg1"/>
                </a:solidFill>
              </a:rPr>
              <a:t>ja</a:t>
            </a:r>
            <a:r>
              <a:rPr lang="de-DE" sz="2800" dirty="0">
                <a:solidFill>
                  <a:schemeClr val="bg1"/>
                </a:solidFill>
              </a:rPr>
              <a:t>, er zeigt seine Gerechtigkeit jetzt, in dieser Zeit: </a:t>
            </a:r>
            <a:endParaRPr lang="de-DE" sz="2800" dirty="0" smtClean="0">
              <a:solidFill>
                <a:schemeClr val="bg1"/>
              </a:solidFill>
            </a:endParaRPr>
          </a:p>
          <a:p>
            <a:r>
              <a:rPr lang="de-DE" sz="2800" dirty="0" smtClean="0">
                <a:solidFill>
                  <a:schemeClr val="bg1"/>
                </a:solidFill>
              </a:rPr>
              <a:t>Er </a:t>
            </a:r>
            <a:r>
              <a:rPr lang="de-DE" sz="2800" dirty="0">
                <a:solidFill>
                  <a:schemeClr val="bg1"/>
                </a:solidFill>
              </a:rPr>
              <a:t>ist gerecht und macht gerecht den, der aus dem Glauben an Jesus lebt</a:t>
            </a:r>
            <a:r>
              <a:rPr lang="de-DE" sz="2800" dirty="0" smtClean="0">
                <a:solidFill>
                  <a:schemeClr val="bg1"/>
                </a:solidFill>
              </a:rPr>
              <a:t>.</a:t>
            </a:r>
            <a:endParaRPr lang="de-D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18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45327" y="0"/>
            <a:ext cx="11728137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u="sng" dirty="0" smtClean="0">
                <a:solidFill>
                  <a:schemeClr val="bg1"/>
                </a:solidFill>
              </a:rPr>
              <a:t>Gottes Gerechtigkeit ist erschienen (V.21-22)</a:t>
            </a:r>
            <a:r>
              <a:rPr lang="de-DE" sz="4000" u="sng" dirty="0" smtClean="0">
                <a:solidFill>
                  <a:schemeClr val="bg1"/>
                </a:solidFill>
              </a:rPr>
              <a:t>:</a:t>
            </a:r>
            <a:endParaRPr lang="de-DE" sz="4000" u="sng" dirty="0" smtClean="0">
              <a:solidFill>
                <a:schemeClr val="bg1"/>
              </a:solidFill>
            </a:endParaRPr>
          </a:p>
          <a:p>
            <a:pPr algn="ctr"/>
            <a:endParaRPr lang="de-DE" sz="4000" dirty="0" smtClean="0">
              <a:solidFill>
                <a:schemeClr val="bg1"/>
              </a:solidFill>
            </a:endParaRPr>
          </a:p>
          <a:p>
            <a:pPr algn="ctr"/>
            <a:r>
              <a:rPr lang="de-DE" sz="4000" dirty="0" smtClean="0">
                <a:solidFill>
                  <a:schemeClr val="bg1"/>
                </a:solidFill>
              </a:rPr>
              <a:t>Jetzt </a:t>
            </a:r>
            <a:r>
              <a:rPr lang="de-DE" sz="4000" dirty="0">
                <a:solidFill>
                  <a:schemeClr val="bg1"/>
                </a:solidFill>
              </a:rPr>
              <a:t>aber ist </a:t>
            </a:r>
            <a:endParaRPr lang="de-DE" sz="4000" dirty="0" smtClean="0">
              <a:solidFill>
                <a:schemeClr val="bg1"/>
              </a:solidFill>
            </a:endParaRPr>
          </a:p>
          <a:p>
            <a:pPr algn="ctr"/>
            <a:r>
              <a:rPr lang="de-DE" sz="4000" dirty="0" smtClean="0">
                <a:solidFill>
                  <a:schemeClr val="bg1"/>
                </a:solidFill>
              </a:rPr>
              <a:t>unabhängig </a:t>
            </a:r>
            <a:r>
              <a:rPr lang="de-DE" sz="4000" dirty="0">
                <a:solidFill>
                  <a:schemeClr val="bg1"/>
                </a:solidFill>
              </a:rPr>
              <a:t>vom Gesetz </a:t>
            </a:r>
            <a:endParaRPr lang="de-DE" sz="4000" dirty="0" smtClean="0">
              <a:solidFill>
                <a:schemeClr val="bg1"/>
              </a:solidFill>
            </a:endParaRPr>
          </a:p>
          <a:p>
            <a:pPr algn="ctr"/>
            <a:r>
              <a:rPr lang="de-DE" sz="4000" dirty="0" smtClean="0">
                <a:solidFill>
                  <a:schemeClr val="bg1"/>
                </a:solidFill>
              </a:rPr>
              <a:t>die </a:t>
            </a:r>
            <a:r>
              <a:rPr lang="de-DE" sz="4000" dirty="0">
                <a:solidFill>
                  <a:schemeClr val="bg1"/>
                </a:solidFill>
              </a:rPr>
              <a:t>Gerechtigkeit Gottes erschienen </a:t>
            </a:r>
            <a:r>
              <a:rPr lang="mr-IN" sz="4000" dirty="0" smtClean="0">
                <a:solidFill>
                  <a:schemeClr val="bg1"/>
                </a:solidFill>
              </a:rPr>
              <a:t>–</a:t>
            </a:r>
            <a:r>
              <a:rPr lang="de-DE" sz="40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de-DE" sz="4000" dirty="0" smtClean="0">
                <a:solidFill>
                  <a:schemeClr val="bg1"/>
                </a:solidFill>
              </a:rPr>
              <a:t>bezeugt </a:t>
            </a:r>
            <a:r>
              <a:rPr lang="de-DE" sz="4000" dirty="0">
                <a:solidFill>
                  <a:schemeClr val="bg1"/>
                </a:solidFill>
              </a:rPr>
              <a:t>durch das Gesetz und die Propheten -,  </a:t>
            </a:r>
          </a:p>
          <a:p>
            <a:pPr algn="ctr"/>
            <a:endParaRPr lang="de-DE" sz="4000" dirty="0" smtClean="0">
              <a:solidFill>
                <a:schemeClr val="bg1"/>
              </a:solidFill>
            </a:endParaRPr>
          </a:p>
          <a:p>
            <a:pPr algn="ctr"/>
            <a:r>
              <a:rPr lang="de-DE" sz="4000" dirty="0" smtClean="0">
                <a:solidFill>
                  <a:schemeClr val="bg1"/>
                </a:solidFill>
              </a:rPr>
              <a:t>die </a:t>
            </a:r>
            <a:r>
              <a:rPr lang="de-DE" sz="4000" dirty="0">
                <a:solidFill>
                  <a:schemeClr val="bg1"/>
                </a:solidFill>
              </a:rPr>
              <a:t>Gerechtigkeit Gottes, </a:t>
            </a:r>
            <a:endParaRPr lang="de-DE" sz="4000" dirty="0" smtClean="0">
              <a:solidFill>
                <a:schemeClr val="bg1"/>
              </a:solidFill>
            </a:endParaRPr>
          </a:p>
          <a:p>
            <a:pPr algn="ctr"/>
            <a:r>
              <a:rPr lang="de-DE" sz="4000" dirty="0" smtClean="0">
                <a:solidFill>
                  <a:schemeClr val="bg1"/>
                </a:solidFill>
              </a:rPr>
              <a:t>die </a:t>
            </a:r>
            <a:r>
              <a:rPr lang="de-DE" sz="4000" dirty="0">
                <a:solidFill>
                  <a:schemeClr val="bg1"/>
                </a:solidFill>
              </a:rPr>
              <a:t>durch den Glauben an Jesus Christus </a:t>
            </a:r>
            <a:endParaRPr lang="de-DE" sz="4000" dirty="0" smtClean="0">
              <a:solidFill>
                <a:schemeClr val="bg1"/>
              </a:solidFill>
            </a:endParaRPr>
          </a:p>
          <a:p>
            <a:pPr algn="ctr"/>
            <a:r>
              <a:rPr lang="de-DE" sz="4000" dirty="0" smtClean="0">
                <a:solidFill>
                  <a:schemeClr val="bg1"/>
                </a:solidFill>
              </a:rPr>
              <a:t>für </a:t>
            </a:r>
            <a:r>
              <a:rPr lang="de-DE" sz="4000" dirty="0">
                <a:solidFill>
                  <a:schemeClr val="bg1"/>
                </a:solidFill>
              </a:rPr>
              <a:t>alle da ist, die glauben. </a:t>
            </a:r>
          </a:p>
          <a:p>
            <a:pPr algn="ctr"/>
            <a:endParaRPr lang="de-DE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30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67098" y="0"/>
            <a:ext cx="1172813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u="sng" dirty="0" smtClean="0">
                <a:solidFill>
                  <a:schemeClr val="bg1"/>
                </a:solidFill>
              </a:rPr>
              <a:t>Gottes Gerechtigkeit ist</a:t>
            </a:r>
            <a:r>
              <a:rPr lang="de-DE" sz="4000" u="sng" dirty="0" smtClean="0">
                <a:solidFill>
                  <a:schemeClr val="bg1"/>
                </a:solidFill>
              </a:rPr>
              <a:t>:</a:t>
            </a:r>
            <a:endParaRPr lang="de-DE" sz="4000" u="sng" dirty="0" smtClean="0">
              <a:solidFill>
                <a:schemeClr val="bg1"/>
              </a:solidFill>
            </a:endParaRPr>
          </a:p>
          <a:p>
            <a:pPr algn="ctr"/>
            <a:endParaRPr lang="de-DE" sz="4000" b="1" dirty="0">
              <a:solidFill>
                <a:schemeClr val="bg1"/>
              </a:solidFill>
            </a:endParaRPr>
          </a:p>
          <a:p>
            <a:pPr marL="514350" indent="-514350" algn="ctr">
              <a:buAutoNum type="arabicParenR"/>
            </a:pPr>
            <a:r>
              <a:rPr lang="de-DE" sz="4000" b="1" dirty="0">
                <a:solidFill>
                  <a:schemeClr val="bg1"/>
                </a:solidFill>
              </a:rPr>
              <a:t>g</a:t>
            </a:r>
            <a:r>
              <a:rPr lang="de-DE" sz="4000" b="1" dirty="0" smtClean="0">
                <a:solidFill>
                  <a:schemeClr val="bg1"/>
                </a:solidFill>
              </a:rPr>
              <a:t>ratis </a:t>
            </a:r>
            <a:r>
              <a:rPr lang="mr-IN" sz="4000" b="1" dirty="0" smtClean="0">
                <a:solidFill>
                  <a:schemeClr val="bg1"/>
                </a:solidFill>
              </a:rPr>
              <a:t>–</a:t>
            </a:r>
            <a:r>
              <a:rPr lang="de-DE" sz="4000" b="1" dirty="0" smtClean="0">
                <a:solidFill>
                  <a:schemeClr val="bg1"/>
                </a:solidFill>
              </a:rPr>
              <a:t> ein Geschenk  </a:t>
            </a:r>
            <a:r>
              <a:rPr lang="de-DE" sz="3200" dirty="0" smtClean="0">
                <a:solidFill>
                  <a:schemeClr val="bg1"/>
                </a:solidFill>
              </a:rPr>
              <a:t>(V.24)</a:t>
            </a:r>
            <a:endParaRPr lang="de-DE" sz="4000" dirty="0" smtClean="0">
              <a:solidFill>
                <a:schemeClr val="bg1"/>
              </a:solidFill>
            </a:endParaRPr>
          </a:p>
          <a:p>
            <a:pPr algn="ctr"/>
            <a:endParaRPr lang="de-DE" sz="4000" i="1" dirty="0" smtClean="0">
              <a:solidFill>
                <a:schemeClr val="bg1"/>
              </a:solidFill>
            </a:endParaRPr>
          </a:p>
          <a:p>
            <a:pPr algn="ctr"/>
            <a:r>
              <a:rPr lang="de-DE" sz="4000" i="1" dirty="0" smtClean="0">
                <a:solidFill>
                  <a:schemeClr val="bg1"/>
                </a:solidFill>
              </a:rPr>
              <a:t>Gerecht </a:t>
            </a:r>
            <a:r>
              <a:rPr lang="de-DE" sz="4000" i="1" dirty="0">
                <a:solidFill>
                  <a:schemeClr val="bg1"/>
                </a:solidFill>
              </a:rPr>
              <a:t>gemacht werden sie </a:t>
            </a:r>
            <a:r>
              <a:rPr lang="de-DE" sz="4000" i="1" dirty="0" smtClean="0">
                <a:solidFill>
                  <a:schemeClr val="bg1"/>
                </a:solidFill>
              </a:rPr>
              <a:t> (alle)</a:t>
            </a:r>
          </a:p>
          <a:p>
            <a:pPr algn="ctr"/>
            <a:r>
              <a:rPr lang="de-DE" sz="4000" i="1" dirty="0" smtClean="0">
                <a:solidFill>
                  <a:schemeClr val="bg1"/>
                </a:solidFill>
              </a:rPr>
              <a:t>ohne </a:t>
            </a:r>
            <a:r>
              <a:rPr lang="de-DE" sz="4000" i="1" dirty="0">
                <a:solidFill>
                  <a:schemeClr val="bg1"/>
                </a:solidFill>
              </a:rPr>
              <a:t>Verdienst </a:t>
            </a:r>
            <a:endParaRPr lang="de-DE" sz="4000" i="1" dirty="0" smtClean="0">
              <a:solidFill>
                <a:schemeClr val="bg1"/>
              </a:solidFill>
            </a:endParaRPr>
          </a:p>
          <a:p>
            <a:pPr algn="ctr"/>
            <a:r>
              <a:rPr lang="de-DE" sz="4000" i="1" dirty="0" smtClean="0">
                <a:solidFill>
                  <a:schemeClr val="bg1"/>
                </a:solidFill>
              </a:rPr>
              <a:t>aus </a:t>
            </a:r>
            <a:r>
              <a:rPr lang="de-DE" sz="4000" i="1" dirty="0">
                <a:solidFill>
                  <a:schemeClr val="bg1"/>
                </a:solidFill>
              </a:rPr>
              <a:t>seiner </a:t>
            </a:r>
            <a:r>
              <a:rPr lang="de-DE" sz="4000" i="1" dirty="0" smtClean="0">
                <a:solidFill>
                  <a:schemeClr val="bg1"/>
                </a:solidFill>
              </a:rPr>
              <a:t>Gnade</a:t>
            </a:r>
            <a:endParaRPr lang="de-DE" sz="3200" i="1" dirty="0" smtClean="0">
              <a:solidFill>
                <a:schemeClr val="bg1"/>
              </a:solidFill>
            </a:endParaRPr>
          </a:p>
          <a:p>
            <a:pPr algn="ctr"/>
            <a:endParaRPr lang="de-DE" sz="3200" i="1" dirty="0">
              <a:solidFill>
                <a:schemeClr val="bg1"/>
              </a:solidFill>
            </a:endParaRPr>
          </a:p>
          <a:p>
            <a:pPr algn="ctr"/>
            <a:r>
              <a:rPr lang="de-DE" sz="4000" i="1" dirty="0">
                <a:solidFill>
                  <a:schemeClr val="bg1"/>
                </a:solidFill>
              </a:rPr>
              <a:t>durch die Erlösung, die in Christus Jesus ist. </a:t>
            </a:r>
            <a:r>
              <a:rPr lang="de-DE" sz="4000" i="1" dirty="0" smtClean="0">
                <a:solidFill>
                  <a:schemeClr val="bg1"/>
                </a:solidFill>
              </a:rPr>
              <a:t> </a:t>
            </a:r>
            <a:endParaRPr lang="de-DE" sz="4000" i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92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45327" y="0"/>
            <a:ext cx="1172813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u="sng" dirty="0" smtClean="0">
                <a:solidFill>
                  <a:schemeClr val="bg1"/>
                </a:solidFill>
              </a:rPr>
              <a:t>Gottes Gerechtigkeit ist</a:t>
            </a:r>
            <a:r>
              <a:rPr lang="de-DE" sz="4000" u="sng" dirty="0" smtClean="0">
                <a:solidFill>
                  <a:schemeClr val="bg1"/>
                </a:solidFill>
              </a:rPr>
              <a:t>:</a:t>
            </a:r>
            <a:endParaRPr lang="de-DE" sz="4000" u="sng" dirty="0" smtClean="0">
              <a:solidFill>
                <a:schemeClr val="bg1"/>
              </a:solidFill>
            </a:endParaRPr>
          </a:p>
          <a:p>
            <a:pPr marL="514350" indent="-514350" algn="ctr">
              <a:buAutoNum type="arabicParenR"/>
            </a:pPr>
            <a:r>
              <a:rPr lang="de-DE" sz="4000" dirty="0" smtClean="0">
                <a:solidFill>
                  <a:schemeClr val="bg1"/>
                </a:solidFill>
              </a:rPr>
              <a:t>gratis </a:t>
            </a:r>
            <a:r>
              <a:rPr lang="mr-IN" sz="4000" dirty="0" smtClean="0">
                <a:solidFill>
                  <a:schemeClr val="bg1"/>
                </a:solidFill>
              </a:rPr>
              <a:t>–</a:t>
            </a:r>
            <a:r>
              <a:rPr lang="de-DE" sz="4000" dirty="0" smtClean="0">
                <a:solidFill>
                  <a:schemeClr val="bg1"/>
                </a:solidFill>
              </a:rPr>
              <a:t> ein Geschenk</a:t>
            </a:r>
            <a:endParaRPr lang="de-DE" sz="4000" dirty="0" smtClean="0">
              <a:solidFill>
                <a:schemeClr val="bg1"/>
              </a:solidFill>
            </a:endParaRPr>
          </a:p>
          <a:p>
            <a:pPr marL="514350" indent="-514350" algn="ctr">
              <a:buAutoNum type="arabicParenR"/>
            </a:pPr>
            <a:endParaRPr lang="de-DE" sz="4000" dirty="0" smtClean="0">
              <a:solidFill>
                <a:schemeClr val="bg1"/>
              </a:solidFill>
            </a:endParaRPr>
          </a:p>
          <a:p>
            <a:pPr marL="514350" indent="-514350" algn="ctr">
              <a:buAutoNum type="arabicParenR"/>
            </a:pPr>
            <a:r>
              <a:rPr lang="de-DE" sz="4000" b="1" dirty="0">
                <a:solidFill>
                  <a:schemeClr val="bg1"/>
                </a:solidFill>
              </a:rPr>
              <a:t>k</a:t>
            </a:r>
            <a:r>
              <a:rPr lang="de-DE" sz="4000" b="1" dirty="0" smtClean="0">
                <a:solidFill>
                  <a:schemeClr val="bg1"/>
                </a:solidFill>
              </a:rPr>
              <a:t>ostbar </a:t>
            </a:r>
            <a:r>
              <a:rPr lang="de-DE" sz="3200" dirty="0" smtClean="0">
                <a:solidFill>
                  <a:schemeClr val="bg1"/>
                </a:solidFill>
              </a:rPr>
              <a:t>(V.25a)</a:t>
            </a:r>
          </a:p>
          <a:p>
            <a:pPr marL="514350" indent="-514350" algn="ctr">
              <a:buAutoNum type="arabicParenR"/>
            </a:pPr>
            <a:endParaRPr lang="de-DE" sz="4000" dirty="0">
              <a:solidFill>
                <a:schemeClr val="bg1"/>
              </a:solidFill>
            </a:endParaRPr>
          </a:p>
          <a:p>
            <a:pPr algn="ctr"/>
            <a:r>
              <a:rPr lang="de-DE" sz="4000" i="1" dirty="0" smtClean="0">
                <a:solidFill>
                  <a:schemeClr val="bg1"/>
                </a:solidFill>
              </a:rPr>
              <a:t>„Ihn </a:t>
            </a:r>
            <a:r>
              <a:rPr lang="de-DE" sz="4000" i="1" dirty="0">
                <a:solidFill>
                  <a:schemeClr val="bg1"/>
                </a:solidFill>
              </a:rPr>
              <a:t>hat Gott dazu bestellt, Sühne zu schaffen </a:t>
            </a:r>
            <a:endParaRPr lang="de-DE" sz="4000" i="1" dirty="0" smtClean="0">
              <a:solidFill>
                <a:schemeClr val="bg1"/>
              </a:solidFill>
            </a:endParaRPr>
          </a:p>
          <a:p>
            <a:pPr marL="571500" indent="-571500" algn="ctr">
              <a:buFontTx/>
              <a:buChar char="-"/>
            </a:pPr>
            <a:r>
              <a:rPr lang="de-DE" sz="4000" i="1" dirty="0" smtClean="0">
                <a:solidFill>
                  <a:schemeClr val="bg1"/>
                </a:solidFill>
              </a:rPr>
              <a:t>die </a:t>
            </a:r>
            <a:r>
              <a:rPr lang="de-DE" sz="4000" i="1" dirty="0">
                <a:solidFill>
                  <a:schemeClr val="bg1"/>
                </a:solidFill>
              </a:rPr>
              <a:t>durch den Glauben wirksam wird </a:t>
            </a:r>
            <a:endParaRPr lang="de-DE" sz="4000" i="1" dirty="0" smtClean="0">
              <a:solidFill>
                <a:schemeClr val="bg1"/>
              </a:solidFill>
            </a:endParaRPr>
          </a:p>
          <a:p>
            <a:pPr marL="571500" indent="-571500" algn="ctr">
              <a:buFontTx/>
              <a:buChar char="-"/>
            </a:pPr>
            <a:r>
              <a:rPr lang="de-DE" sz="4000" i="1" dirty="0" smtClean="0">
                <a:solidFill>
                  <a:schemeClr val="bg1"/>
                </a:solidFill>
              </a:rPr>
              <a:t>durch </a:t>
            </a:r>
            <a:r>
              <a:rPr lang="de-DE" sz="4000" i="1" dirty="0">
                <a:solidFill>
                  <a:schemeClr val="bg1"/>
                </a:solidFill>
              </a:rPr>
              <a:t>die Hingabe seines Lebens</a:t>
            </a:r>
            <a:r>
              <a:rPr lang="de-DE" sz="4000" i="1" dirty="0" smtClean="0">
                <a:solidFill>
                  <a:schemeClr val="bg1"/>
                </a:solidFill>
              </a:rPr>
              <a:t>.“</a:t>
            </a:r>
            <a:endParaRPr lang="de-DE" sz="4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9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302</Words>
  <Application>Microsoft Macintosh PowerPoint</Application>
  <PresentationFormat>Breitbild</PresentationFormat>
  <Paragraphs>98</Paragraphs>
  <Slides>15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1" baseType="lpstr">
      <vt:lpstr>Calibri</vt:lpstr>
      <vt:lpstr>Calibri Light</vt:lpstr>
      <vt:lpstr>Chalkduster</vt:lpstr>
      <vt:lpstr>Mangal</vt:lpstr>
      <vt:lpstr>Arial</vt:lpstr>
      <vt:lpstr>Office-Design</vt:lpstr>
      <vt:lpstr>Worship-Gottesdienst Gottes Gerechtigkeit: Sie ist gerecht &amp; macht gerecht.  Römer 3,21-26  Lesung aus Psalm 103,1-13  mit Segen für Jugend-Diakon Raphael Schneider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Schuldbekenntnis  (Gesangbuch Nr 207, Liturgiekommission 1998 nach Martin Luther)</vt:lpstr>
      <vt:lpstr>PowerPoint-Präsentation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Samuel Kienast</dc:creator>
  <cp:lastModifiedBy>Microsoft Office-Anwender</cp:lastModifiedBy>
  <cp:revision>35</cp:revision>
  <cp:lastPrinted>2017-01-06T14:13:27Z</cp:lastPrinted>
  <dcterms:created xsi:type="dcterms:W3CDTF">2015-12-11T15:14:24Z</dcterms:created>
  <dcterms:modified xsi:type="dcterms:W3CDTF">2017-03-23T14:08:45Z</dcterms:modified>
</cp:coreProperties>
</file>